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5"/>
    <p:sldMasterId id="2147483703" r:id="rId6"/>
    <p:sldMasterId id="2147483726" r:id="rId7"/>
  </p:sldMasterIdLst>
  <p:notesMasterIdLst>
    <p:notesMasterId r:id="rId51"/>
  </p:notesMasterIdLst>
  <p:handoutMasterIdLst>
    <p:handoutMasterId r:id="rId52"/>
  </p:handout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8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8" r:id="rId37"/>
    <p:sldId id="289" r:id="rId38"/>
    <p:sldId id="290" r:id="rId39"/>
    <p:sldId id="291" r:id="rId40"/>
    <p:sldId id="295" r:id="rId41"/>
    <p:sldId id="292" r:id="rId42"/>
    <p:sldId id="296" r:id="rId43"/>
    <p:sldId id="293" r:id="rId44"/>
    <p:sldId id="297" r:id="rId45"/>
    <p:sldId id="298" r:id="rId46"/>
    <p:sldId id="299" r:id="rId47"/>
    <p:sldId id="300" r:id="rId48"/>
    <p:sldId id="294" r:id="rId49"/>
    <p:sldId id="301" r:id="rId50"/>
  </p:sldIdLst>
  <p:sldSz cx="9144000" cy="5143500" type="screen16x9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Houl, David" initials="MD" lastIdx="15" clrIdx="0">
    <p:extLst>
      <p:ext uri="{19B8F6BF-5375-455C-9EA6-DF929625EA0E}">
        <p15:presenceInfo xmlns:p15="http://schemas.microsoft.com/office/powerpoint/2012/main" userId="S-1-5-21-110173463-321477493-1042822891-244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7AA68"/>
    <a:srgbClr val="00274C"/>
    <a:srgbClr val="C59555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96" autoAdjust="0"/>
    <p:restoredTop sz="77764" autoAdjust="0"/>
  </p:normalViewPr>
  <p:slideViewPr>
    <p:cSldViewPr snapToObjects="1">
      <p:cViewPr varScale="1">
        <p:scale>
          <a:sx n="118" d="100"/>
          <a:sy n="118" d="100"/>
        </p:scale>
        <p:origin x="1026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15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25" d="100"/>
        <a:sy n="125" d="100"/>
      </p:scale>
      <p:origin x="0" y="-132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tableStyles" Target="tableStyles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BE1E1-953E-9640-A4D9-3ABA7D5A4A86}" type="datetimeFigureOut">
              <a:rPr lang="en-US" smtClean="0"/>
              <a:t>7/30/2018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DE3B1-E022-0946-8888-7BE8D0278E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46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076A7-D2E8-5F45-B6CA-950D9CB2E3A4}" type="datetimeFigureOut">
              <a:rPr lang="en-US" smtClean="0"/>
              <a:t>7/30/2018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F5F8D-D05E-3E47-8C98-B57EE9B6FE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F5F8D-D05E-3E47-8C98-B57EE9B6FE8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565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F5F8D-D05E-3E47-8C98-B57EE9B6FE8A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08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0" y="3409950"/>
            <a:ext cx="9144000" cy="1733549"/>
          </a:xfrm>
          <a:custGeom>
            <a:avLst/>
            <a:gdLst>
              <a:gd name="connsiteX0" fmla="*/ 0 w 9144000"/>
              <a:gd name="connsiteY0" fmla="*/ 0 h 1714500"/>
              <a:gd name="connsiteX1" fmla="*/ 9144000 w 9144000"/>
              <a:gd name="connsiteY1" fmla="*/ 0 h 1714500"/>
              <a:gd name="connsiteX2" fmla="*/ 9144000 w 9144000"/>
              <a:gd name="connsiteY2" fmla="*/ 1714500 h 1714500"/>
              <a:gd name="connsiteX3" fmla="*/ 0 w 9144000"/>
              <a:gd name="connsiteY3" fmla="*/ 1714500 h 1714500"/>
              <a:gd name="connsiteX4" fmla="*/ 0 w 9144000"/>
              <a:gd name="connsiteY4" fmla="*/ 0 h 1714500"/>
              <a:gd name="connsiteX0" fmla="*/ 0 w 9144000"/>
              <a:gd name="connsiteY0" fmla="*/ 41682 h 1756182"/>
              <a:gd name="connsiteX1" fmla="*/ 9144000 w 9144000"/>
              <a:gd name="connsiteY1" fmla="*/ 41682 h 1756182"/>
              <a:gd name="connsiteX2" fmla="*/ 9144000 w 9144000"/>
              <a:gd name="connsiteY2" fmla="*/ 1756182 h 1756182"/>
              <a:gd name="connsiteX3" fmla="*/ 0 w 9144000"/>
              <a:gd name="connsiteY3" fmla="*/ 1756182 h 1756182"/>
              <a:gd name="connsiteX4" fmla="*/ 0 w 9144000"/>
              <a:gd name="connsiteY4" fmla="*/ 41682 h 1756182"/>
              <a:gd name="connsiteX0" fmla="*/ 0 w 9144000"/>
              <a:gd name="connsiteY0" fmla="*/ 72553 h 1787053"/>
              <a:gd name="connsiteX1" fmla="*/ 9144000 w 9144000"/>
              <a:gd name="connsiteY1" fmla="*/ 72553 h 1787053"/>
              <a:gd name="connsiteX2" fmla="*/ 9144000 w 9144000"/>
              <a:gd name="connsiteY2" fmla="*/ 1787053 h 1787053"/>
              <a:gd name="connsiteX3" fmla="*/ 0 w 9144000"/>
              <a:gd name="connsiteY3" fmla="*/ 1787053 h 1787053"/>
              <a:gd name="connsiteX4" fmla="*/ 0 w 9144000"/>
              <a:gd name="connsiteY4" fmla="*/ 72553 h 178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787053">
                <a:moveTo>
                  <a:pt x="0" y="72553"/>
                </a:moveTo>
                <a:cubicBezTo>
                  <a:pt x="3059724" y="-21232"/>
                  <a:pt x="6101862" y="-27093"/>
                  <a:pt x="9144000" y="72553"/>
                </a:cubicBezTo>
                <a:lnTo>
                  <a:pt x="9144000" y="1787053"/>
                </a:lnTo>
                <a:lnTo>
                  <a:pt x="0" y="1787053"/>
                </a:lnTo>
                <a:lnTo>
                  <a:pt x="0" y="72553"/>
                </a:lnTo>
                <a:close/>
              </a:path>
            </a:pathLst>
          </a:custGeom>
          <a:gradFill flip="none" rotWithShape="1">
            <a:gsLst>
              <a:gs pos="100000">
                <a:srgbClr val="143A5F"/>
              </a:gs>
              <a:gs pos="33000">
                <a:srgbClr val="08132B"/>
              </a:gs>
            </a:gsLst>
            <a:lin ang="5400000" scaled="0"/>
            <a:tileRect/>
          </a:gra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1" y="971550"/>
            <a:ext cx="6019800" cy="1380770"/>
          </a:xfrm>
        </p:spPr>
        <p:txBody>
          <a:bodyPr anchor="ctr">
            <a:no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45887"/>
            <a:ext cx="6019799" cy="83819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5" name="Picture 34" descr="PowerPointSlideDeckLogoBi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0" y="3812214"/>
            <a:ext cx="967332" cy="969336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76200" y="4948594"/>
            <a:ext cx="3048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accent3">
                    <a:lumMod val="75000"/>
                  </a:schemeClr>
                </a:solidFill>
              </a:rPr>
              <a:t>© Copyright</a:t>
            </a:r>
            <a:r>
              <a:rPr lang="en-US" sz="800" baseline="0" dirty="0">
                <a:solidFill>
                  <a:schemeClr val="accent3">
                    <a:lumMod val="75000"/>
                  </a:schemeClr>
                </a:solidFill>
              </a:rPr>
              <a:t> 2018 Analytical Graphics, Inc.</a:t>
            </a:r>
            <a:endParaRPr lang="en-US" sz="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4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6212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" y="971550"/>
            <a:ext cx="9143999" cy="3429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0" baseline="0"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971550"/>
            <a:ext cx="4572001" cy="3429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274320" tIns="274320" rIns="274320" bIns="274320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3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666750"/>
            <a:ext cx="9144000" cy="30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74320" anchor="ctr"/>
          <a:lstStyle>
            <a:lvl1pPr marL="0" indent="0">
              <a:buNone/>
              <a:defRPr sz="1400" b="0" i="1">
                <a:solidFill>
                  <a:schemeClr val="accent2">
                    <a:lumMod val="75000"/>
                  </a:schemeClr>
                </a:solidFill>
              </a:defRPr>
            </a:lvl1pPr>
            <a:lvl2pPr marL="112712" indent="0">
              <a:buNone/>
              <a:defRPr/>
            </a:lvl2pPr>
          </a:lstStyle>
          <a:p>
            <a:pPr lvl="0"/>
            <a:r>
              <a:rPr lang="en-US" dirty="0"/>
              <a:t>Customer name(s), additional detail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00550"/>
            <a:ext cx="9144000" cy="762000"/>
          </a:xfrm>
          <a:prstGeom prst="rect">
            <a:avLst/>
          </a:prstGeom>
          <a:solidFill>
            <a:schemeClr val="tx2"/>
          </a:solidFill>
        </p:spPr>
        <p:txBody>
          <a:bodyPr lIns="0" bIns="0" anchor="ctr">
            <a:norm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</a:defRPr>
            </a:lvl1pPr>
            <a:lvl2pPr marL="112712" indent="0">
              <a:buNone/>
              <a:defRPr/>
            </a:lvl2pPr>
          </a:lstStyle>
          <a:p>
            <a:pPr lvl="0"/>
            <a:r>
              <a:rPr lang="en-US" dirty="0"/>
              <a:t>Customer testimony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7" y="4793457"/>
            <a:ext cx="742839" cy="26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167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228600" y="2724150"/>
            <a:ext cx="8686800" cy="0"/>
          </a:xfrm>
          <a:prstGeom prst="line">
            <a:avLst/>
          </a:prstGeom>
          <a:ln w="635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4572000" y="742950"/>
            <a:ext cx="0" cy="3962400"/>
          </a:xfrm>
          <a:prstGeom prst="line">
            <a:avLst/>
          </a:prstGeom>
          <a:ln w="635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9"/>
          <p:cNvSpPr>
            <a:spLocks noGrp="1"/>
          </p:cNvSpPr>
          <p:nvPr>
            <p:ph sz="quarter" idx="10"/>
          </p:nvPr>
        </p:nvSpPr>
        <p:spPr>
          <a:xfrm>
            <a:off x="228600" y="1123950"/>
            <a:ext cx="4267200" cy="1524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9" name="Content Placeholder 9"/>
          <p:cNvSpPr>
            <a:spLocks noGrp="1"/>
          </p:cNvSpPr>
          <p:nvPr>
            <p:ph sz="quarter" idx="11"/>
          </p:nvPr>
        </p:nvSpPr>
        <p:spPr>
          <a:xfrm>
            <a:off x="228600" y="3181349"/>
            <a:ext cx="4267200" cy="1524001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" name="Content Placeholder 9"/>
          <p:cNvSpPr>
            <a:spLocks noGrp="1"/>
          </p:cNvSpPr>
          <p:nvPr>
            <p:ph sz="quarter" idx="12"/>
          </p:nvPr>
        </p:nvSpPr>
        <p:spPr>
          <a:xfrm>
            <a:off x="4648200" y="1123950"/>
            <a:ext cx="4267200" cy="1524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Content Placeholder 9"/>
          <p:cNvSpPr>
            <a:spLocks noGrp="1"/>
          </p:cNvSpPr>
          <p:nvPr>
            <p:ph sz="quarter" idx="13"/>
          </p:nvPr>
        </p:nvSpPr>
        <p:spPr>
          <a:xfrm>
            <a:off x="4648200" y="3181350"/>
            <a:ext cx="4267200" cy="1524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228600" y="7429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4648200" y="7429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228600" y="28003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8200" y="28003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03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1581150"/>
            <a:ext cx="6019799" cy="1281794"/>
          </a:xfrm>
        </p:spPr>
        <p:txBody>
          <a:bodyPr anchor="t">
            <a:noAutofit/>
          </a:bodyPr>
          <a:lstStyle>
            <a:lvl1pPr algn="l">
              <a:defRPr sz="32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1" y="3398520"/>
            <a:ext cx="6019799" cy="925830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7" y="4793457"/>
            <a:ext cx="742839" cy="26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868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2007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2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SlideDeckLogoBi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712769"/>
            <a:ext cx="3657600" cy="366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55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0" y="3409950"/>
            <a:ext cx="9144000" cy="1733549"/>
          </a:xfrm>
          <a:custGeom>
            <a:avLst/>
            <a:gdLst>
              <a:gd name="connsiteX0" fmla="*/ 0 w 9144000"/>
              <a:gd name="connsiteY0" fmla="*/ 0 h 1714500"/>
              <a:gd name="connsiteX1" fmla="*/ 9144000 w 9144000"/>
              <a:gd name="connsiteY1" fmla="*/ 0 h 1714500"/>
              <a:gd name="connsiteX2" fmla="*/ 9144000 w 9144000"/>
              <a:gd name="connsiteY2" fmla="*/ 1714500 h 1714500"/>
              <a:gd name="connsiteX3" fmla="*/ 0 w 9144000"/>
              <a:gd name="connsiteY3" fmla="*/ 1714500 h 1714500"/>
              <a:gd name="connsiteX4" fmla="*/ 0 w 9144000"/>
              <a:gd name="connsiteY4" fmla="*/ 0 h 1714500"/>
              <a:gd name="connsiteX0" fmla="*/ 0 w 9144000"/>
              <a:gd name="connsiteY0" fmla="*/ 41682 h 1756182"/>
              <a:gd name="connsiteX1" fmla="*/ 9144000 w 9144000"/>
              <a:gd name="connsiteY1" fmla="*/ 41682 h 1756182"/>
              <a:gd name="connsiteX2" fmla="*/ 9144000 w 9144000"/>
              <a:gd name="connsiteY2" fmla="*/ 1756182 h 1756182"/>
              <a:gd name="connsiteX3" fmla="*/ 0 w 9144000"/>
              <a:gd name="connsiteY3" fmla="*/ 1756182 h 1756182"/>
              <a:gd name="connsiteX4" fmla="*/ 0 w 9144000"/>
              <a:gd name="connsiteY4" fmla="*/ 41682 h 1756182"/>
              <a:gd name="connsiteX0" fmla="*/ 0 w 9144000"/>
              <a:gd name="connsiteY0" fmla="*/ 72553 h 1787053"/>
              <a:gd name="connsiteX1" fmla="*/ 9144000 w 9144000"/>
              <a:gd name="connsiteY1" fmla="*/ 72553 h 1787053"/>
              <a:gd name="connsiteX2" fmla="*/ 9144000 w 9144000"/>
              <a:gd name="connsiteY2" fmla="*/ 1787053 h 1787053"/>
              <a:gd name="connsiteX3" fmla="*/ 0 w 9144000"/>
              <a:gd name="connsiteY3" fmla="*/ 1787053 h 1787053"/>
              <a:gd name="connsiteX4" fmla="*/ 0 w 9144000"/>
              <a:gd name="connsiteY4" fmla="*/ 72553 h 178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787053">
                <a:moveTo>
                  <a:pt x="0" y="72553"/>
                </a:moveTo>
                <a:cubicBezTo>
                  <a:pt x="3059724" y="-21232"/>
                  <a:pt x="6101862" y="-27093"/>
                  <a:pt x="9144000" y="72553"/>
                </a:cubicBezTo>
                <a:lnTo>
                  <a:pt x="9144000" y="1787053"/>
                </a:lnTo>
                <a:lnTo>
                  <a:pt x="0" y="1787053"/>
                </a:lnTo>
                <a:lnTo>
                  <a:pt x="0" y="72553"/>
                </a:lnTo>
                <a:close/>
              </a:path>
            </a:pathLst>
          </a:custGeom>
          <a:gradFill flip="none" rotWithShape="1">
            <a:gsLst>
              <a:gs pos="100000">
                <a:srgbClr val="143A5F"/>
              </a:gs>
              <a:gs pos="33000">
                <a:srgbClr val="08132B"/>
              </a:gs>
            </a:gsLst>
            <a:lin ang="5400000" scaled="0"/>
            <a:tileRect/>
          </a:gra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1" y="971550"/>
            <a:ext cx="6019800" cy="1380770"/>
          </a:xfrm>
        </p:spPr>
        <p:txBody>
          <a:bodyPr anchor="ctr">
            <a:noAutofit/>
          </a:bodyPr>
          <a:lstStyle>
            <a:lvl1pPr>
              <a:defRPr sz="44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45887"/>
            <a:ext cx="6019799" cy="83819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5" name="Picture 34" descr="PowerPointSlideDeckLogoBi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0" y="3812214"/>
            <a:ext cx="967332" cy="969336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76200" y="4948594"/>
            <a:ext cx="3048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accent3">
                    <a:lumMod val="75000"/>
                  </a:schemeClr>
                </a:solidFill>
              </a:rPr>
              <a:t>© Copyright</a:t>
            </a:r>
            <a:r>
              <a:rPr lang="en-US" sz="800" baseline="0" dirty="0">
                <a:solidFill>
                  <a:schemeClr val="accent3">
                    <a:lumMod val="75000"/>
                  </a:schemeClr>
                </a:solidFill>
              </a:rPr>
              <a:t> 2018 Analytical Graphics, Inc.</a:t>
            </a:r>
            <a:endParaRPr lang="en-US" sz="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113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047750"/>
            <a:ext cx="6553202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1355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57200" y="1047750"/>
            <a:ext cx="3962399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4724400" y="1047750"/>
            <a:ext cx="39624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975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047750"/>
            <a:ext cx="6553202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663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457200" y="1047750"/>
            <a:ext cx="25908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3276600" y="1047750"/>
            <a:ext cx="25908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2"/>
          </p:nvPr>
        </p:nvSpPr>
        <p:spPr>
          <a:xfrm>
            <a:off x="6096000" y="1047750"/>
            <a:ext cx="25908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4595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57200" y="819150"/>
            <a:ext cx="6553201" cy="35052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2400"/>
              </a:spcBef>
              <a:buNone/>
              <a:defRPr sz="2800" b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>
            <a:lvl1pPr>
              <a:defRPr sz="11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9196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1"/>
            <a:ext cx="9144000" cy="5086350"/>
          </a:xfr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or insert </a:t>
            </a:r>
            <a:br>
              <a:rPr lang="en-US" dirty="0"/>
            </a:br>
            <a:r>
              <a:rPr lang="en-US" dirty="0"/>
              <a:t>image onto </a:t>
            </a:r>
            <a:br>
              <a:rPr lang="en-US" dirty="0"/>
            </a:br>
            <a:r>
              <a:rPr lang="en-US" dirty="0"/>
              <a:t>photo placeholder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0" y="57151"/>
            <a:ext cx="3657600" cy="5086348"/>
          </a:xfrm>
          <a:gradFill>
            <a:gsLst>
              <a:gs pos="4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</p:spPr>
        <p:txBody>
          <a:bodyPr lIns="457200" tIns="548640"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50468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55664"/>
            <a:ext cx="4572000" cy="508783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Picture. Drag file onto this placeholder.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457200" y="1047750"/>
            <a:ext cx="3962399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33350"/>
            <a:ext cx="4190999" cy="6110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69534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66750"/>
            <a:ext cx="6096000" cy="44767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Picture. Drag file onto this placeholder.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6324600" y="666750"/>
            <a:ext cx="2590800" cy="4191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33350"/>
            <a:ext cx="86868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69809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Picture. Drag Image onto this placeholder.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4400550"/>
            <a:ext cx="9144000" cy="457200"/>
          </a:xfrm>
          <a:solidFill>
            <a:srgbClr val="000000">
              <a:alpha val="75000"/>
            </a:srgbClr>
          </a:solidFill>
        </p:spPr>
        <p:txBody>
          <a:bodyPr lIns="182880" anchor="ctr">
            <a:normAutofit/>
          </a:bodyPr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9009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03013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" y="971550"/>
            <a:ext cx="9143999" cy="374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0" baseline="0"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971550"/>
            <a:ext cx="4572001" cy="373107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274320" tIns="274320" rIns="274320" bIns="274320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3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666750"/>
            <a:ext cx="9144000" cy="30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74320" anchor="ctr"/>
          <a:lstStyle>
            <a:lvl1pPr marL="0" indent="0">
              <a:buNone/>
              <a:defRPr sz="1400" b="0" i="1">
                <a:solidFill>
                  <a:schemeClr val="accent2">
                    <a:lumMod val="75000"/>
                  </a:schemeClr>
                </a:solidFill>
              </a:defRPr>
            </a:lvl1pPr>
            <a:lvl2pPr marL="112712" indent="0">
              <a:buNone/>
              <a:defRPr/>
            </a:lvl2pPr>
          </a:lstStyle>
          <a:p>
            <a:pPr lvl="0"/>
            <a:r>
              <a:rPr lang="en-US"/>
              <a:t>Customer name(s), additional detail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02628"/>
            <a:ext cx="9144000" cy="459922"/>
          </a:xfrm>
          <a:prstGeom prst="rect">
            <a:avLst/>
          </a:prstGeom>
          <a:solidFill>
            <a:schemeClr val="tx2"/>
          </a:solidFill>
        </p:spPr>
        <p:txBody>
          <a:bodyPr lIns="0" bIns="0" anchor="ctr">
            <a:norm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</a:defRPr>
            </a:lvl1pPr>
            <a:lvl2pPr marL="112712" indent="0">
              <a:buNone/>
              <a:defRPr/>
            </a:lvl2pPr>
          </a:lstStyle>
          <a:p>
            <a:pPr lvl="0"/>
            <a:r>
              <a:rPr lang="en-US"/>
              <a:t>Customer testimony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29790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" y="971550"/>
            <a:ext cx="9143999" cy="372835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0" baseline="0"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971550"/>
            <a:ext cx="4572001" cy="3731078"/>
          </a:xfrm>
          <a:prstGeom prst="rect">
            <a:avLst/>
          </a:prstGeom>
          <a:gradFill flip="none" rotWithShape="1">
            <a:gsLst>
              <a:gs pos="66000">
                <a:srgbClr val="FFFFFF">
                  <a:alpha val="80000"/>
                </a:srgbClr>
              </a:gs>
              <a:gs pos="33000">
                <a:srgbClr val="FFFFFF">
                  <a:alpha val="85000"/>
                </a:srgbClr>
              </a:gs>
              <a:gs pos="0">
                <a:schemeClr val="bg1">
                  <a:alpha val="9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</p:spPr>
        <p:txBody>
          <a:bodyPr lIns="274320" tIns="274320" rIns="274320" bIns="274320">
            <a:noAutofit/>
          </a:bodyPr>
          <a:lstStyle>
            <a:lvl1pPr>
              <a:defRPr sz="1400">
                <a:solidFill>
                  <a:schemeClr val="tx2"/>
                </a:solidFill>
              </a:defRPr>
            </a:lvl1pPr>
            <a:lvl2pPr>
              <a:defRPr sz="13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666750"/>
            <a:ext cx="9144000" cy="30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74320" anchor="ctr"/>
          <a:lstStyle>
            <a:lvl1pPr marL="0" indent="0">
              <a:buNone/>
              <a:defRPr sz="1400" b="0" i="1">
                <a:solidFill>
                  <a:schemeClr val="accent2">
                    <a:lumMod val="75000"/>
                  </a:schemeClr>
                </a:solidFill>
              </a:defRPr>
            </a:lvl1pPr>
            <a:lvl2pPr marL="112712" indent="0">
              <a:buNone/>
              <a:defRPr/>
            </a:lvl2pPr>
          </a:lstStyle>
          <a:p>
            <a:pPr lvl="0"/>
            <a:r>
              <a:rPr lang="en-US"/>
              <a:t>Customer name(s), additional detail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02628"/>
            <a:ext cx="9144000" cy="459922"/>
          </a:xfrm>
          <a:prstGeom prst="rect">
            <a:avLst/>
          </a:prstGeom>
          <a:solidFill>
            <a:schemeClr val="tx2"/>
          </a:solidFill>
        </p:spPr>
        <p:txBody>
          <a:bodyPr lIns="0" bIns="0" anchor="ctr">
            <a:norm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</a:defRPr>
            </a:lvl1pPr>
            <a:lvl2pPr marL="112712" indent="0">
              <a:buNone/>
              <a:defRPr/>
            </a:lvl2pPr>
          </a:lstStyle>
          <a:p>
            <a:pPr lvl="0"/>
            <a:r>
              <a:rPr lang="en-US"/>
              <a:t>Customer testimony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1623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0" y="2724150"/>
            <a:ext cx="9144000" cy="0"/>
          </a:xfrm>
          <a:prstGeom prst="line">
            <a:avLst/>
          </a:prstGeom>
          <a:ln w="635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4572000" y="742950"/>
            <a:ext cx="0" cy="3962400"/>
          </a:xfrm>
          <a:prstGeom prst="line">
            <a:avLst/>
          </a:prstGeom>
          <a:ln w="635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9"/>
          <p:cNvSpPr>
            <a:spLocks noGrp="1"/>
          </p:cNvSpPr>
          <p:nvPr>
            <p:ph sz="quarter" idx="10"/>
          </p:nvPr>
        </p:nvSpPr>
        <p:spPr>
          <a:xfrm>
            <a:off x="228600" y="1123950"/>
            <a:ext cx="4267200" cy="1524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" name="Content Placeholder 9"/>
          <p:cNvSpPr>
            <a:spLocks noGrp="1"/>
          </p:cNvSpPr>
          <p:nvPr>
            <p:ph sz="quarter" idx="11"/>
          </p:nvPr>
        </p:nvSpPr>
        <p:spPr>
          <a:xfrm>
            <a:off x="228600" y="3181349"/>
            <a:ext cx="4267200" cy="1524001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Content Placeholder 9"/>
          <p:cNvSpPr>
            <a:spLocks noGrp="1"/>
          </p:cNvSpPr>
          <p:nvPr>
            <p:ph sz="quarter" idx="12"/>
          </p:nvPr>
        </p:nvSpPr>
        <p:spPr>
          <a:xfrm>
            <a:off x="4648200" y="1123950"/>
            <a:ext cx="4267200" cy="1524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Content Placeholder 9"/>
          <p:cNvSpPr>
            <a:spLocks noGrp="1"/>
          </p:cNvSpPr>
          <p:nvPr>
            <p:ph sz="quarter" idx="13"/>
          </p:nvPr>
        </p:nvSpPr>
        <p:spPr>
          <a:xfrm>
            <a:off x="4648200" y="3181350"/>
            <a:ext cx="4267200" cy="1524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050"/>
            </a:lvl3pPr>
            <a:lvl4pPr>
              <a:spcBef>
                <a:spcPts val="0"/>
              </a:spcBef>
              <a:defRPr sz="900"/>
            </a:lvl4pPr>
            <a:lvl5pPr>
              <a:spcBef>
                <a:spcPts val="0"/>
              </a:spcBef>
              <a:defRPr sz="9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228600" y="7429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4648200" y="7429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228600" y="28003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8200" y="2800350"/>
            <a:ext cx="4267200" cy="304800"/>
          </a:xfrm>
          <a:solidFill>
            <a:schemeClr val="accent2"/>
          </a:solidFill>
        </p:spPr>
        <p:txBody>
          <a:bodyPr lIns="91440" anchor="ctr">
            <a:norm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609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57200" y="1047750"/>
            <a:ext cx="3962399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4724400" y="1047750"/>
            <a:ext cx="39624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8805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Media Placeholder 58"/>
          <p:cNvSpPr>
            <a:spLocks noGrp="1"/>
          </p:cNvSpPr>
          <p:nvPr>
            <p:ph type="media" sz="quarter" idx="12" hasCustomPrompt="1"/>
          </p:nvPr>
        </p:nvSpPr>
        <p:spPr>
          <a:xfrm>
            <a:off x="457200" y="1352550"/>
            <a:ext cx="2590796" cy="1470716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Media. Click to insert link.</a:t>
            </a:r>
          </a:p>
        </p:txBody>
      </p:sp>
      <p:sp>
        <p:nvSpPr>
          <p:cNvPr id="56" name="Text Placeholder 5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2823267"/>
            <a:ext cx="2590798" cy="1175548"/>
          </a:xfrm>
          <a:prstGeom prst="rect">
            <a:avLst/>
          </a:prstGeom>
          <a:solidFill>
            <a:schemeClr val="tx2"/>
          </a:solidFill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Short description</a:t>
            </a:r>
          </a:p>
        </p:txBody>
      </p:sp>
      <p:sp>
        <p:nvSpPr>
          <p:cNvPr id="62" name="Text Placeholder 55"/>
          <p:cNvSpPr>
            <a:spLocks noGrp="1"/>
          </p:cNvSpPr>
          <p:nvPr>
            <p:ph type="body" sz="quarter" idx="14" hasCustomPrompt="1"/>
          </p:nvPr>
        </p:nvSpPr>
        <p:spPr>
          <a:xfrm>
            <a:off x="3276600" y="2823267"/>
            <a:ext cx="2590799" cy="1175548"/>
          </a:xfrm>
          <a:prstGeom prst="rect">
            <a:avLst/>
          </a:prstGeom>
          <a:solidFill>
            <a:schemeClr val="tx2"/>
          </a:solidFill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Short description</a:t>
            </a:r>
          </a:p>
        </p:txBody>
      </p:sp>
      <p:sp>
        <p:nvSpPr>
          <p:cNvPr id="38" name="Text Placeholder 55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3" y="2822858"/>
            <a:ext cx="2590797" cy="1181604"/>
          </a:xfrm>
          <a:prstGeom prst="rect">
            <a:avLst/>
          </a:prstGeom>
          <a:solidFill>
            <a:schemeClr val="tx2"/>
          </a:solidFill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Short description</a:t>
            </a:r>
          </a:p>
        </p:txBody>
      </p:sp>
      <p:sp>
        <p:nvSpPr>
          <p:cNvPr id="34" name="Media Placeholder 58"/>
          <p:cNvSpPr>
            <a:spLocks noGrp="1"/>
          </p:cNvSpPr>
          <p:nvPr>
            <p:ph type="media" sz="quarter" idx="17" hasCustomPrompt="1"/>
          </p:nvPr>
        </p:nvSpPr>
        <p:spPr>
          <a:xfrm>
            <a:off x="3276600" y="1352550"/>
            <a:ext cx="2590796" cy="1470716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Media. Click to insert link.</a:t>
            </a:r>
          </a:p>
        </p:txBody>
      </p:sp>
      <p:sp>
        <p:nvSpPr>
          <p:cNvPr id="35" name="Media Placeholder 58"/>
          <p:cNvSpPr>
            <a:spLocks noGrp="1"/>
          </p:cNvSpPr>
          <p:nvPr>
            <p:ph type="media" sz="quarter" idx="18" hasCustomPrompt="1"/>
          </p:nvPr>
        </p:nvSpPr>
        <p:spPr>
          <a:xfrm>
            <a:off x="6096004" y="1352550"/>
            <a:ext cx="2590796" cy="1470716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Media. Click to insert link.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7328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1"/>
          <a:stretch/>
        </p:blipFill>
        <p:spPr>
          <a:xfrm>
            <a:off x="0" y="57150"/>
            <a:ext cx="9168675" cy="51697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7" y="4793457"/>
            <a:ext cx="742839" cy="260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1581150"/>
            <a:ext cx="6019799" cy="1281794"/>
          </a:xfrm>
        </p:spPr>
        <p:txBody>
          <a:bodyPr anchor="t">
            <a:noAutofit/>
          </a:bodyPr>
          <a:lstStyle>
            <a:lvl1pPr algn="l">
              <a:defRPr sz="36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1" y="3398520"/>
            <a:ext cx="6019799" cy="925830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86471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1229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4183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SlideDeckLogoBi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712769"/>
            <a:ext cx="3657600" cy="366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0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" y="57150"/>
            <a:ext cx="9143998" cy="4648200"/>
            <a:chOff x="1" y="57150"/>
            <a:chExt cx="9143998" cy="4648200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457200" y="441960"/>
              <a:ext cx="8229600" cy="4263390"/>
              <a:chOff x="457200" y="441960"/>
              <a:chExt cx="8229600" cy="4263390"/>
            </a:xfrm>
          </p:grpSpPr>
          <p:cxnSp>
            <p:nvCxnSpPr>
              <p:cNvPr id="41" name="Straight Connector 40"/>
              <p:cNvCxnSpPr/>
              <p:nvPr userDrawn="1"/>
            </p:nvCxnSpPr>
            <p:spPr>
              <a:xfrm>
                <a:off x="457201" y="1660072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>
              <a:xfrm>
                <a:off x="457201" y="2269128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 userDrawn="1"/>
            </p:nvCxnSpPr>
            <p:spPr>
              <a:xfrm>
                <a:off x="457201" y="2878184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>
                <a:off x="457202" y="4096296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>
              <a:xfrm>
                <a:off x="457201" y="3487240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>
                <a:off x="457201" y="4705350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>
                <a:off x="457201" y="441960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 userDrawn="1"/>
            </p:nvCxnSpPr>
            <p:spPr>
              <a:xfrm>
                <a:off x="457200" y="1051016"/>
                <a:ext cx="8229598" cy="0"/>
              </a:xfrm>
              <a:prstGeom prst="line">
                <a:avLst/>
              </a:prstGeom>
              <a:ln w="12700" cmpd="sng">
                <a:solidFill>
                  <a:srgbClr val="CCEC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 userDrawn="1"/>
          </p:nvGrpSpPr>
          <p:grpSpPr>
            <a:xfrm>
              <a:off x="1" y="57150"/>
              <a:ext cx="9143998" cy="4648200"/>
              <a:chOff x="1" y="57150"/>
              <a:chExt cx="9143998" cy="4648200"/>
            </a:xfrm>
          </p:grpSpPr>
          <p:sp>
            <p:nvSpPr>
              <p:cNvPr id="21" name="Rectangle 20"/>
              <p:cNvSpPr/>
              <p:nvPr userDrawn="1"/>
            </p:nvSpPr>
            <p:spPr>
              <a:xfrm>
                <a:off x="1905000" y="441960"/>
                <a:ext cx="228599" cy="4263390"/>
              </a:xfrm>
              <a:prstGeom prst="rect">
                <a:avLst/>
              </a:prstGeom>
              <a:solidFill>
                <a:srgbClr val="FFF5E1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3581400" y="441960"/>
                <a:ext cx="228599" cy="4263390"/>
              </a:xfrm>
              <a:prstGeom prst="rect">
                <a:avLst/>
              </a:prstGeom>
              <a:solidFill>
                <a:srgbClr val="FFF5E1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5334001" y="441960"/>
                <a:ext cx="228599" cy="4263390"/>
              </a:xfrm>
              <a:prstGeom prst="rect">
                <a:avLst/>
              </a:prstGeom>
              <a:solidFill>
                <a:srgbClr val="FFF5E1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7010401" y="441960"/>
                <a:ext cx="228599" cy="4263390"/>
              </a:xfrm>
              <a:prstGeom prst="rect">
                <a:avLst/>
              </a:prstGeom>
              <a:solidFill>
                <a:srgbClr val="FFF5E1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1" y="57150"/>
                <a:ext cx="457200" cy="4648200"/>
              </a:xfrm>
              <a:prstGeom prst="rect">
                <a:avLst/>
              </a:prstGeom>
              <a:solidFill>
                <a:srgbClr val="E1F5FF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2286001" y="57150"/>
                <a:ext cx="304799" cy="4648200"/>
              </a:xfrm>
              <a:prstGeom prst="rect">
                <a:avLst/>
              </a:prstGeom>
              <a:solidFill>
                <a:srgbClr val="E1F5FF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32" name="Rectangle 31"/>
              <p:cNvSpPr/>
              <p:nvPr userDrawn="1"/>
            </p:nvSpPr>
            <p:spPr>
              <a:xfrm>
                <a:off x="6553200" y="57150"/>
                <a:ext cx="304799" cy="4648200"/>
              </a:xfrm>
              <a:prstGeom prst="rect">
                <a:avLst/>
              </a:prstGeom>
              <a:solidFill>
                <a:srgbClr val="E1F5FF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8686800" y="57150"/>
                <a:ext cx="457199" cy="4648200"/>
              </a:xfrm>
              <a:prstGeom prst="rect">
                <a:avLst/>
              </a:prstGeom>
              <a:solidFill>
                <a:srgbClr val="E1F5FF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34" name="Rectangle 33"/>
              <p:cNvSpPr/>
              <p:nvPr userDrawn="1"/>
            </p:nvSpPr>
            <p:spPr>
              <a:xfrm>
                <a:off x="4419600" y="57150"/>
                <a:ext cx="304800" cy="4648200"/>
              </a:xfrm>
              <a:prstGeom prst="rect">
                <a:avLst/>
              </a:prstGeom>
              <a:solidFill>
                <a:srgbClr val="E1F5FF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57" name="Rectangle 56"/>
              <p:cNvSpPr/>
              <p:nvPr userDrawn="1"/>
            </p:nvSpPr>
            <p:spPr>
              <a:xfrm>
                <a:off x="3048000" y="1051014"/>
                <a:ext cx="228599" cy="3654336"/>
              </a:xfrm>
              <a:prstGeom prst="rect">
                <a:avLst/>
              </a:prstGeom>
              <a:solidFill>
                <a:srgbClr val="F5FFE1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  <p:sp>
            <p:nvSpPr>
              <p:cNvPr id="58" name="Rectangle 57"/>
              <p:cNvSpPr/>
              <p:nvPr userDrawn="1"/>
            </p:nvSpPr>
            <p:spPr>
              <a:xfrm>
                <a:off x="5867400" y="1051014"/>
                <a:ext cx="228599" cy="3651614"/>
              </a:xfrm>
              <a:prstGeom prst="rect">
                <a:avLst/>
              </a:prstGeom>
              <a:solidFill>
                <a:srgbClr val="F5FFE1"/>
              </a:solidFill>
              <a:ln w="63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9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565" y="894735"/>
            <a:ext cx="4246285" cy="39202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894735"/>
            <a:ext cx="4246285" cy="39202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99129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werPointSlideDeckBlank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57880" cy="51594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37880" y="1"/>
            <a:ext cx="5819999" cy="5143499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2767" y="372525"/>
            <a:ext cx="5226269" cy="2390340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2767" y="3135389"/>
            <a:ext cx="5139559" cy="1377527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rgbClr val="C5955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 descr="PowerPointSlideDeckLogoBi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71" y="1412771"/>
            <a:ext cx="2160138" cy="216460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3337880" y="0"/>
            <a:ext cx="0" cy="5159462"/>
          </a:xfrm>
          <a:prstGeom prst="line">
            <a:avLst/>
          </a:prstGeom>
          <a:ln>
            <a:solidFill>
              <a:srgbClr val="00274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5662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582" y="894735"/>
            <a:ext cx="8606697" cy="3965219"/>
          </a:xfrm>
        </p:spPr>
        <p:txBody>
          <a:bodyPr/>
          <a:lstStyle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72923"/>
      </p:ext>
    </p:extLst>
  </p:cSld>
  <p:clrMapOvr>
    <a:masterClrMapping/>
  </p:clrMapOvr>
  <p:hf sldNum="0"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565" y="894735"/>
            <a:ext cx="4246285" cy="39202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894735"/>
            <a:ext cx="4246285" cy="39202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577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457200" y="1047750"/>
            <a:ext cx="25908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3276600" y="1047750"/>
            <a:ext cx="25908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2"/>
          </p:nvPr>
        </p:nvSpPr>
        <p:spPr>
          <a:xfrm>
            <a:off x="6096000" y="1047750"/>
            <a:ext cx="25908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33971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38903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35417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71501"/>
            <a:ext cx="7772400" cy="1021556"/>
          </a:xfrm>
        </p:spPr>
        <p:txBody>
          <a:bodyPr anchor="b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722313" y="1646553"/>
            <a:ext cx="5562600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939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57200" y="819150"/>
            <a:ext cx="6553201" cy="35052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2400"/>
              </a:spcBef>
              <a:buNone/>
              <a:defRPr sz="2800" b="0"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>
            <a:lvl1pPr>
              <a:defRPr sz="11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516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1"/>
            <a:ext cx="9144000" cy="5086350"/>
          </a:xfrm>
          <a:solidFill>
            <a:schemeClr val="tx2"/>
          </a:solidFill>
        </p:spPr>
        <p:txBody>
          <a:bodyPr anchor="t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Drag or insert </a:t>
            </a:r>
            <a:br>
              <a:rPr lang="en-US" dirty="0" smtClean="0"/>
            </a:br>
            <a:r>
              <a:rPr lang="en-US" dirty="0" smtClean="0"/>
              <a:t>image onto </a:t>
            </a:r>
            <a:br>
              <a:rPr lang="en-US" dirty="0" smtClean="0"/>
            </a:br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0" y="57151"/>
            <a:ext cx="3657600" cy="5086348"/>
          </a:xfrm>
          <a:gradFill>
            <a:gsLst>
              <a:gs pos="4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</p:spPr>
        <p:txBody>
          <a:bodyPr lIns="457200" tIns="274320"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7" y="4793457"/>
            <a:ext cx="742839" cy="26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55664"/>
            <a:ext cx="4572000" cy="508783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Picture. Drag file onto this </a:t>
            </a:r>
            <a:r>
              <a:rPr lang="en-US" dirty="0" smtClean="0"/>
              <a:t>placeholder.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457200" y="1047750"/>
            <a:ext cx="3962399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33350"/>
            <a:ext cx="4190999" cy="6110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66750"/>
            <a:ext cx="6096000" cy="44767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Picture. Drag file onto this placeholder.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6324600" y="666750"/>
            <a:ext cx="2590800" cy="4191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33350"/>
            <a:ext cx="86868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9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Picture. Drag Image onto this placeholder.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4400550"/>
            <a:ext cx="9144000" cy="457200"/>
          </a:xfrm>
          <a:solidFill>
            <a:srgbClr val="000000">
              <a:alpha val="75000"/>
            </a:srgbClr>
          </a:solidFill>
        </p:spPr>
        <p:txBody>
          <a:bodyPr lIns="182880" anchor="ctr">
            <a:normAutofit/>
          </a:bodyPr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765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7150"/>
          </a:xfrm>
          <a:prstGeom prst="rect">
            <a:avLst/>
          </a:prstGeom>
          <a:solidFill>
            <a:schemeClr val="accent2"/>
          </a:soli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38248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7"/>
          <p:cNvSpPr txBox="1"/>
          <p:nvPr userDrawn="1"/>
        </p:nvSpPr>
        <p:spPr>
          <a:xfrm>
            <a:off x="8610600" y="4933950"/>
            <a:ext cx="457200" cy="138499"/>
          </a:xfrm>
          <a:prstGeom prst="rect">
            <a:avLst/>
          </a:prstGeom>
          <a:noFill/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D4302B61-5E9E-4E45-B8D6-A08FE0CE311D}" type="slidenum">
              <a:rPr lang="en-US" altLang="en-US" sz="900">
                <a:solidFill>
                  <a:schemeClr val="bg1">
                    <a:lumMod val="65000"/>
                  </a:schemeClr>
                </a:solidFill>
                <a:latin typeface="+mn-lt"/>
                <a:cs typeface="Arial" panose="020B0604020202020204" pitchFamily="34" charset="0"/>
              </a:rPr>
              <a:pPr algn="r" eaLnBrk="1" hangingPunct="1"/>
              <a:t>‹#›</a:t>
            </a:fld>
            <a:endParaRPr lang="en-US" altLang="en-US" sz="900" dirty="0">
              <a:solidFill>
                <a:schemeClr val="bg1">
                  <a:lumMod val="6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1" y="1051016"/>
            <a:ext cx="8229599" cy="35813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8" y="4774407"/>
            <a:ext cx="761999" cy="28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50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9" r:id="rId13"/>
    <p:sldLayoutId id="2147483700" r:id="rId14"/>
    <p:sldLayoutId id="2147483701" r:id="rId15"/>
    <p:sldLayoutId id="21474837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22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17475" indent="-117475" algn="l" defTabSz="457200" rtl="0" eaLnBrk="1" latinLnBrk="0" hangingPunct="1">
        <a:lnSpc>
          <a:spcPct val="110000"/>
        </a:lnSpc>
        <a:spcBef>
          <a:spcPts val="1200"/>
        </a:spcBef>
        <a:buClr>
          <a:schemeClr val="accent2"/>
        </a:buClr>
        <a:buFont typeface="Arial"/>
        <a:buChar char="•"/>
        <a:defRPr sz="16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231775" indent="-119063" algn="l" defTabSz="457200" rtl="0" eaLnBrk="1" latinLnBrk="0" hangingPunct="1">
        <a:lnSpc>
          <a:spcPct val="110000"/>
        </a:lnSpc>
        <a:spcBef>
          <a:spcPts val="900"/>
        </a:spcBef>
        <a:buClr>
          <a:schemeClr val="accent2"/>
        </a:buClr>
        <a:buSzPct val="80000"/>
        <a:buFont typeface="Arial"/>
        <a:buChar char="•"/>
        <a:defRPr sz="1400" kern="1200">
          <a:solidFill>
            <a:srgbClr val="666666"/>
          </a:solidFill>
          <a:latin typeface="+mn-lt"/>
          <a:ea typeface="+mn-ea"/>
          <a:cs typeface="+mn-cs"/>
        </a:defRPr>
      </a:lvl2pPr>
      <a:lvl3pPr marL="457200" indent="-117475" algn="l" defTabSz="457200" rtl="0" eaLnBrk="1" latinLnBrk="0" hangingPunct="1">
        <a:lnSpc>
          <a:spcPct val="110000"/>
        </a:lnSpc>
        <a:spcBef>
          <a:spcPts val="300"/>
        </a:spcBef>
        <a:buSzPct val="80000"/>
        <a:buFont typeface="Arial"/>
        <a:buChar char="•"/>
        <a:defRPr sz="12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742950" indent="-109538" algn="l" defTabSz="457200" rtl="0" eaLnBrk="1" latinLnBrk="0" hangingPunct="1">
        <a:lnSpc>
          <a:spcPct val="110000"/>
        </a:lnSpc>
        <a:spcBef>
          <a:spcPts val="0"/>
        </a:spcBef>
        <a:buClr>
          <a:schemeClr val="bg1">
            <a:lumMod val="75000"/>
          </a:schemeClr>
        </a:buClr>
        <a:buSzPct val="80000"/>
        <a:buFont typeface="Arial"/>
        <a:buChar char="•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4pPr>
      <a:lvl5pPr marL="1025525" indent="-109538" algn="l" defTabSz="457200" rtl="0" eaLnBrk="1" latinLnBrk="0" hangingPunct="1">
        <a:lnSpc>
          <a:spcPct val="110000"/>
        </a:lnSpc>
        <a:spcBef>
          <a:spcPts val="0"/>
        </a:spcBef>
        <a:buClr>
          <a:schemeClr val="bg1">
            <a:lumMod val="65000"/>
          </a:schemeClr>
        </a:buClr>
        <a:buSzPct val="100000"/>
        <a:buFont typeface="Arial"/>
        <a:buChar char="»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7150"/>
          </a:xfrm>
          <a:prstGeom prst="rect">
            <a:avLst/>
          </a:prstGeom>
          <a:solidFill>
            <a:schemeClr val="accent2"/>
          </a:soli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8" y="4774407"/>
            <a:ext cx="761999" cy="2844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8064"/>
            <a:ext cx="8686800" cy="53488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Box 7"/>
          <p:cNvSpPr txBox="1"/>
          <p:nvPr userDrawn="1"/>
        </p:nvSpPr>
        <p:spPr>
          <a:xfrm>
            <a:off x="8610600" y="4933950"/>
            <a:ext cx="457200" cy="138499"/>
          </a:xfrm>
          <a:prstGeom prst="rect">
            <a:avLst/>
          </a:prstGeom>
          <a:noFill/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D4302B61-5E9E-4E45-B8D6-A08FE0CE311D}" type="slidenum">
              <a:rPr lang="en-US" altLang="en-US" sz="900">
                <a:solidFill>
                  <a:schemeClr val="bg1">
                    <a:lumMod val="65000"/>
                  </a:schemeClr>
                </a:solidFill>
                <a:latin typeface="+mn-lt"/>
                <a:cs typeface="Arial" panose="020B0604020202020204" pitchFamily="34" charset="0"/>
              </a:rPr>
              <a:pPr algn="r" eaLnBrk="1" hangingPunct="1"/>
              <a:t>‹#›</a:t>
            </a:fld>
            <a:endParaRPr lang="en-US" altLang="en-US" sz="900" dirty="0">
              <a:solidFill>
                <a:schemeClr val="bg1">
                  <a:lumMod val="6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1" y="1051016"/>
            <a:ext cx="8229599" cy="35813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812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4" r:id="rId20"/>
  </p:sldLayoutIdLst>
  <p:txStyles>
    <p:titleStyle>
      <a:lvl1pPr algn="l" defTabSz="457200" rtl="0" eaLnBrk="1" latinLnBrk="0" hangingPunct="1">
        <a:spcBef>
          <a:spcPct val="0"/>
        </a:spcBef>
        <a:buNone/>
        <a:defRPr sz="20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17475" indent="-117475" algn="l" defTabSz="457200" rtl="0" eaLnBrk="1" latinLnBrk="0" hangingPunct="1">
        <a:lnSpc>
          <a:spcPct val="110000"/>
        </a:lnSpc>
        <a:spcBef>
          <a:spcPts val="1200"/>
        </a:spcBef>
        <a:buClr>
          <a:schemeClr val="accent2"/>
        </a:buClr>
        <a:buFont typeface="Arial"/>
        <a:buChar char="•"/>
        <a:defRPr sz="16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231775" indent="-119063" algn="l" defTabSz="457200" rtl="0" eaLnBrk="1" latinLnBrk="0" hangingPunct="1">
        <a:lnSpc>
          <a:spcPct val="110000"/>
        </a:lnSpc>
        <a:spcBef>
          <a:spcPts val="900"/>
        </a:spcBef>
        <a:buClr>
          <a:schemeClr val="accent2"/>
        </a:buClr>
        <a:buSzPct val="80000"/>
        <a:buFont typeface="Arial"/>
        <a:buChar char="•"/>
        <a:defRPr sz="1400" kern="1200">
          <a:solidFill>
            <a:srgbClr val="666666"/>
          </a:solidFill>
          <a:latin typeface="+mn-lt"/>
          <a:ea typeface="+mn-ea"/>
          <a:cs typeface="+mn-cs"/>
        </a:defRPr>
      </a:lvl2pPr>
      <a:lvl3pPr marL="457200" indent="-117475" algn="l" defTabSz="457200" rtl="0" eaLnBrk="1" latinLnBrk="0" hangingPunct="1">
        <a:lnSpc>
          <a:spcPct val="110000"/>
        </a:lnSpc>
        <a:spcBef>
          <a:spcPts val="300"/>
        </a:spcBef>
        <a:buSzPct val="80000"/>
        <a:buFont typeface="Arial"/>
        <a:buChar char="•"/>
        <a:defRPr sz="12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742950" indent="-109538" algn="l" defTabSz="457200" rtl="0" eaLnBrk="1" latinLnBrk="0" hangingPunct="1">
        <a:lnSpc>
          <a:spcPct val="110000"/>
        </a:lnSpc>
        <a:spcBef>
          <a:spcPts val="0"/>
        </a:spcBef>
        <a:buClr>
          <a:schemeClr val="bg1">
            <a:lumMod val="75000"/>
          </a:schemeClr>
        </a:buClr>
        <a:buSzPct val="80000"/>
        <a:buFont typeface="Arial"/>
        <a:buChar char="•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4pPr>
      <a:lvl5pPr marL="1025525" indent="-109538" algn="l" defTabSz="457200" rtl="0" eaLnBrk="1" latinLnBrk="0" hangingPunct="1">
        <a:lnSpc>
          <a:spcPct val="110000"/>
        </a:lnSpc>
        <a:spcBef>
          <a:spcPts val="0"/>
        </a:spcBef>
        <a:buClr>
          <a:schemeClr val="bg1">
            <a:lumMod val="65000"/>
          </a:schemeClr>
        </a:buClr>
        <a:buSzPct val="100000"/>
        <a:buFont typeface="Arial"/>
        <a:buChar char="»"/>
        <a:defRPr sz="105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owerPointSlideDeckBlank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291"/>
          <a:stretch/>
        </p:blipFill>
        <p:spPr>
          <a:xfrm>
            <a:off x="0" y="1"/>
            <a:ext cx="9150940" cy="7375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582" y="136393"/>
            <a:ext cx="7289831" cy="506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583" y="881501"/>
            <a:ext cx="8632274" cy="3978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PowerPointSlideDeckLogo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6414" y="170440"/>
            <a:ext cx="1138586" cy="40098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8599265" y="4859955"/>
            <a:ext cx="457200" cy="253916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D4302B61-5E9E-4E45-B8D6-A08FE0CE311D}" type="slidenum">
              <a:rPr lang="en-US" altLang="en-US" sz="1050">
                <a:solidFill>
                  <a:srgbClr val="9966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/>
              <a:t>‹#›</a:t>
            </a:fld>
            <a:endParaRPr lang="en-US" altLang="en-US" sz="1050" dirty="0">
              <a:solidFill>
                <a:srgbClr val="9966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16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274C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help.agi.com/stk/11.4.0/index.htm#gator/ab-SNOPTprofile.htm" TargetMode="External"/><Relationship Id="rId2" Type="http://schemas.openxmlformats.org/officeDocument/2006/relationships/hyperlink" Target="http://www.sbsi-sol-optimize.com/manuals/SNOPT%20Manual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771" y="1200150"/>
            <a:ext cx="8991600" cy="1380770"/>
          </a:xfrm>
        </p:spPr>
        <p:txBody>
          <a:bodyPr/>
          <a:lstStyle/>
          <a:p>
            <a:pPr algn="ctr"/>
            <a:r>
              <a:rPr lang="en-US" dirty="0" smtClean="0"/>
              <a:t>Sparse </a:t>
            </a:r>
            <a:r>
              <a:rPr lang="en-US" dirty="0"/>
              <a:t>Nonlinear Optimizer Profile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SNOPT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67150"/>
            <a:ext cx="6019799" cy="838199"/>
          </a:xfrm>
        </p:spPr>
        <p:txBody>
          <a:bodyPr/>
          <a:lstStyle/>
          <a:p>
            <a:r>
              <a:rPr lang="en-US" dirty="0" smtClean="0"/>
              <a:t>Tom McElrath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78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SNOPT Option Specifications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31" y="2038350"/>
            <a:ext cx="7196138" cy="2638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70287"/>
            <a:ext cx="716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Key Takeaway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These files are used to further customize the SNOPT options beyond the iteration and tolerance values. Any number of options can be used in a file, so the user can write a file using only desired options.</a:t>
            </a:r>
          </a:p>
        </p:txBody>
      </p:sp>
    </p:spTree>
    <p:extLst>
      <p:ext uri="{BB962C8B-B14F-4D97-AF65-F5344CB8AC3E}">
        <p14:creationId xmlns:p14="http://schemas.microsoft.com/office/powerpoint/2010/main" val="5029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895350"/>
            <a:ext cx="6553202" cy="35814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Six Main Sections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Parameters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Matrix Statistics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Major Iteration Log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Exit Summary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Constraints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Variables</a:t>
            </a:r>
          </a:p>
        </p:txBody>
      </p:sp>
    </p:spTree>
    <p:extLst>
      <p:ext uri="{BB962C8B-B14F-4D97-AF65-F5344CB8AC3E}">
        <p14:creationId xmlns:p14="http://schemas.microsoft.com/office/powerpoint/2010/main" val="123953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10"/>
          <a:stretch/>
        </p:blipFill>
        <p:spPr bwMode="auto">
          <a:xfrm>
            <a:off x="819150" y="1489198"/>
            <a:ext cx="7505700" cy="3115363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" y="886387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This section displays all of the specification options, and their values, that were used by SNOPT. 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77623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Statistics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77607"/>
            <a:ext cx="6598444" cy="31982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86387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This section displays the number of nonlinear constraints, nonlinear variables, linear constraints, and linear variables, along with other matrix information.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152785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Iteration Log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504950"/>
            <a:ext cx="7391400" cy="32437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86387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This section displays information regarding the step size, feasibility, and optimality, as a function of cumulative minor iterations.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15397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Summary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581150"/>
            <a:ext cx="7200900" cy="30268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86387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This section provides the SNOPT exit condition and information, as well as the number of iterations and the value of the objective. 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38323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72" y="1885950"/>
            <a:ext cx="8686800" cy="1447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1163386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This section displays information regarding the state, value, and upper and lower bounds of the constraints in the problem.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7607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85950"/>
            <a:ext cx="8686800" cy="1447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1163386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This section displays information regarding the state, value, and upper and lower bounds of the variables in the problem. 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3754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Customization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41595"/>
            <a:ext cx="4267200" cy="23449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70287"/>
            <a:ext cx="7162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Key Takeaway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It is </a:t>
            </a:r>
            <a:r>
              <a:rPr lang="en-US" sz="1500" dirty="0" smtClean="0"/>
              <a:t>possible </a:t>
            </a:r>
            <a:r>
              <a:rPr lang="en-US" sz="1500" dirty="0"/>
              <a:t>for a user to create a log that displays user specified information, which is done by creating a custom options file. </a:t>
            </a:r>
            <a:r>
              <a:rPr lang="en-US" sz="1500" dirty="0" smtClean="0"/>
              <a:t>A sample file is shown below.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0201" y="2208042"/>
            <a:ext cx="3200400" cy="22467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Parameters              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/>
          </a:p>
          <a:p>
            <a:pPr algn="r"/>
            <a:r>
              <a:rPr lang="en-US" sz="2000" dirty="0" smtClean="0"/>
              <a:t>Matrix Statistics        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r"/>
            <a:r>
              <a:rPr lang="en-US" sz="2000" dirty="0" smtClean="0"/>
              <a:t>Major Iteration Log   </a:t>
            </a:r>
            <a:r>
              <a:rPr lang="en-US" sz="2000" dirty="0" smtClean="0">
                <a:sym typeface="Wingdings 2" panose="05020102010507070707" pitchFamily="18" charset="2"/>
              </a:rPr>
              <a:t>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r"/>
            <a:r>
              <a:rPr lang="en-US" sz="2000" b="1" dirty="0" smtClean="0"/>
              <a:t>Exit Summary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r>
              <a:rPr lang="en-US" sz="2000" b="1" dirty="0">
                <a:solidFill>
                  <a:srgbClr val="00B050"/>
                </a:solidFill>
                <a:sym typeface="Wingdings 2" panose="05020102010507070707" pitchFamily="18" charset="2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 </a:t>
            </a:r>
            <a:r>
              <a:rPr lang="en-US" sz="2000" b="1" dirty="0" smtClean="0"/>
              <a:t>Constraints    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algn="r"/>
            <a:r>
              <a:rPr lang="en-US" sz="2000" b="1" dirty="0" smtClean="0"/>
              <a:t>Variables        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1161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28750"/>
            <a:ext cx="4475252" cy="2529490"/>
          </a:xfr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Customization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1570110"/>
            <a:ext cx="3200400" cy="22467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Parameters              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/>
          </a:p>
          <a:p>
            <a:pPr algn="r"/>
            <a:r>
              <a:rPr lang="en-US" sz="2000" dirty="0" smtClean="0"/>
              <a:t>Matrix Statistics        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r>
              <a:rPr lang="en-US" sz="2000" dirty="0">
                <a:solidFill>
                  <a:srgbClr val="FF0000"/>
                </a:solidFill>
                <a:sym typeface="Wingdings 2" panose="05020102010507070707" pitchFamily="18" charset="2"/>
              </a:rPr>
              <a:t> </a:t>
            </a:r>
            <a:r>
              <a:rPr lang="en-US" sz="2000" dirty="0" smtClean="0"/>
              <a:t>Major Iteration Log   </a:t>
            </a:r>
            <a:r>
              <a:rPr lang="en-US" sz="2000" dirty="0" smtClean="0">
                <a:sym typeface="Wingdings 2" panose="05020102010507070707" pitchFamily="18" charset="2"/>
              </a:rPr>
              <a:t>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r"/>
            <a:r>
              <a:rPr lang="en-US" sz="2000" b="1" dirty="0" smtClean="0"/>
              <a:t>Exit Summary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r>
              <a:rPr lang="en-US" sz="2000" dirty="0">
                <a:solidFill>
                  <a:srgbClr val="00B050"/>
                </a:solidFill>
                <a:sym typeface="Wingdings 2" panose="05020102010507070707" pitchFamily="18" charset="2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   </a:t>
            </a:r>
            <a:r>
              <a:rPr lang="en-US" sz="2000" dirty="0" smtClean="0"/>
              <a:t>Constraints                      </a:t>
            </a:r>
            <a:r>
              <a:rPr lang="en-US" sz="2000" dirty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>
              <a:solidFill>
                <a:srgbClr val="00B050"/>
              </a:solidFill>
            </a:endParaRPr>
          </a:p>
          <a:p>
            <a:pPr algn="r"/>
            <a:r>
              <a:rPr lang="en-US" sz="2000" dirty="0" smtClean="0"/>
              <a:t>Variables                         </a:t>
            </a:r>
            <a:r>
              <a:rPr lang="en-US" sz="2000" dirty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>
              <a:solidFill>
                <a:srgbClr val="00B050"/>
              </a:solidFill>
            </a:endParaRP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80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993" y="559253"/>
            <a:ext cx="6019799" cy="1281794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93" y="1581150"/>
            <a:ext cx="6845807" cy="32766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STK Use Case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SNOPT Targeting Profile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Tips and Tricks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SNOPT Lunar Trajectory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668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9"/>
          <a:stretch/>
        </p:blipFill>
        <p:spPr>
          <a:xfrm>
            <a:off x="684627" y="1434318"/>
            <a:ext cx="4496973" cy="2509032"/>
          </a:xfr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Customization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1565449"/>
            <a:ext cx="3200400" cy="22467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/>
              <a:t>Parameters    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/>
          </a:p>
          <a:p>
            <a:pPr algn="r"/>
            <a:r>
              <a:rPr lang="en-US" sz="2000" b="1" dirty="0" smtClean="0"/>
              <a:t>Matrix Statistics            </a:t>
            </a:r>
            <a:r>
              <a:rPr lang="en-US" sz="20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r>
              <a:rPr lang="en-US" sz="20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  </a:t>
            </a:r>
            <a:r>
              <a:rPr lang="en-US" sz="2000" b="1" dirty="0" smtClean="0"/>
              <a:t>Major Iteration Log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r"/>
            <a:r>
              <a:rPr lang="en-US" sz="2000" b="1" dirty="0" smtClean="0"/>
              <a:t>Exit Summary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r>
              <a:rPr lang="en-US" sz="2000" b="1" dirty="0">
                <a:solidFill>
                  <a:srgbClr val="00B050"/>
                </a:solidFill>
                <a:sym typeface="Wingdings 2" panose="05020102010507070707" pitchFamily="18" charset="2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   </a:t>
            </a:r>
            <a:r>
              <a:rPr lang="en-US" sz="2000" b="1" dirty="0" smtClean="0"/>
              <a:t>Constraints                    </a:t>
            </a:r>
            <a:r>
              <a:rPr lang="en-US" sz="20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algn="r"/>
            <a:r>
              <a:rPr lang="en-US" sz="2000" b="1" dirty="0" smtClean="0"/>
              <a:t>Variables                        </a:t>
            </a:r>
            <a:r>
              <a:rPr lang="en-US" sz="20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6077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09077"/>
            <a:ext cx="4619118" cy="2559512"/>
          </a:xfr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Customization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1565449"/>
            <a:ext cx="3200400" cy="224676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/>
              <a:t>Parameters    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/>
          </a:p>
          <a:p>
            <a:pPr algn="r"/>
            <a:r>
              <a:rPr lang="en-US" sz="2000" b="1" dirty="0" smtClean="0"/>
              <a:t>Matrix Statistics            </a:t>
            </a:r>
            <a:r>
              <a:rPr lang="en-US" sz="2000" b="1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r>
              <a:rPr lang="en-US" sz="20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  </a:t>
            </a:r>
            <a:r>
              <a:rPr lang="en-US" sz="2000" b="1" dirty="0" smtClean="0"/>
              <a:t>Major Iteration Log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r"/>
            <a:r>
              <a:rPr lang="en-US" sz="2000" b="1" dirty="0" smtClean="0"/>
              <a:t>Exit Summary               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r>
              <a:rPr lang="en-US" sz="2000" b="1" dirty="0">
                <a:solidFill>
                  <a:srgbClr val="00B050"/>
                </a:solidFill>
                <a:sym typeface="Wingdings 2" panose="05020102010507070707" pitchFamily="18" charset="2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   </a:t>
            </a:r>
            <a:r>
              <a:rPr lang="en-US" sz="2000" dirty="0" smtClean="0"/>
              <a:t>Constraints               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>
              <a:solidFill>
                <a:srgbClr val="00B050"/>
              </a:solidFill>
            </a:endParaRPr>
          </a:p>
          <a:p>
            <a:pPr algn="r"/>
            <a:r>
              <a:rPr lang="en-US" sz="2000" dirty="0" smtClean="0"/>
              <a:t>Variables                         </a:t>
            </a:r>
            <a:r>
              <a:rPr lang="en-US" sz="20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US" sz="2000" dirty="0" smtClean="0">
              <a:solidFill>
                <a:srgbClr val="00B050"/>
              </a:solidFill>
            </a:endParaRP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926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STK Use Case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772676"/>
            <a:ext cx="6019799" cy="925830"/>
          </a:xfrm>
        </p:spPr>
        <p:txBody>
          <a:bodyPr/>
          <a:lstStyle/>
          <a:p>
            <a:r>
              <a:rPr lang="en-US" sz="2800" dirty="0" smtClean="0"/>
              <a:t>Tips and Tricks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810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and Tricks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895350"/>
            <a:ext cx="6553202" cy="35814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The Five Key Guidelines 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Local Optimality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Constraints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Major vs. Minor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Scaling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Epoch Control</a:t>
            </a:r>
          </a:p>
        </p:txBody>
      </p:sp>
    </p:spTree>
    <p:extLst>
      <p:ext uri="{BB962C8B-B14F-4D97-AF65-F5344CB8AC3E}">
        <p14:creationId xmlns:p14="http://schemas.microsoft.com/office/powerpoint/2010/main" val="39491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Optimality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071" y="1708439"/>
            <a:ext cx="6469857" cy="30055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86387"/>
            <a:ext cx="7162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The SNOPT targeting profile is built to find locally optimal </a:t>
            </a:r>
            <a:r>
              <a:rPr lang="en-US" sz="1500" dirty="0" smtClean="0"/>
              <a:t>solutions.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Run a Differential Corrector profile first, so SNOPT is given an accurate initial guess.</a:t>
            </a:r>
          </a:p>
        </p:txBody>
      </p:sp>
    </p:spTree>
    <p:extLst>
      <p:ext uri="{BB962C8B-B14F-4D97-AF65-F5344CB8AC3E}">
        <p14:creationId xmlns:p14="http://schemas.microsoft.com/office/powerpoint/2010/main" val="291436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1902050"/>
            <a:ext cx="7505700" cy="26806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8600" y="886387"/>
            <a:ext cx="716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SNOPT runs better if there are more constraints.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S</a:t>
            </a:r>
            <a:r>
              <a:rPr lang="en-US" sz="1500" dirty="0" smtClean="0"/>
              <a:t>et </a:t>
            </a:r>
            <a:r>
              <a:rPr lang="en-US" sz="1500" dirty="0"/>
              <a:t>the lower and upper bounds equal to each other. U</a:t>
            </a:r>
            <a:r>
              <a:rPr lang="en-US" sz="1500" dirty="0" smtClean="0"/>
              <a:t>ser </a:t>
            </a:r>
            <a:r>
              <a:rPr lang="en-US" sz="1500" dirty="0"/>
              <a:t>should go to the options tab and increase the tolerance values instead of changing the constraint bounds.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3065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vs. Minor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208" y="1664999"/>
            <a:ext cx="6071583" cy="30131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8600" y="848810"/>
            <a:ext cx="739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Major deals with each overall problem iteration. (Accuracy of solution)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Minor deals with the search direction towards the next overall problem iteration. (Accuracy of next iteration)</a:t>
            </a:r>
          </a:p>
        </p:txBody>
      </p:sp>
    </p:spTree>
    <p:extLst>
      <p:ext uri="{BB962C8B-B14F-4D97-AF65-F5344CB8AC3E}">
        <p14:creationId xmlns:p14="http://schemas.microsoft.com/office/powerpoint/2010/main" val="283711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75" y="1798906"/>
            <a:ext cx="8162650" cy="2864248"/>
          </a:xfr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848810"/>
            <a:ext cx="739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Use if </a:t>
            </a:r>
            <a:r>
              <a:rPr lang="en-US" sz="1500" dirty="0"/>
              <a:t>the parameters in a SNOPT profile have very different magnitudes</a:t>
            </a:r>
            <a:r>
              <a:rPr lang="en-US" sz="15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Current value is divided by scaling value to pass unit-less value on to SNOPT.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Goal is to get each result close to one.</a:t>
            </a:r>
          </a:p>
        </p:txBody>
      </p:sp>
    </p:spTree>
    <p:extLst>
      <p:ext uri="{BB962C8B-B14F-4D97-AF65-F5344CB8AC3E}">
        <p14:creationId xmlns:p14="http://schemas.microsoft.com/office/powerpoint/2010/main" val="32698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Epoch Control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5" t="7588" r="20669" b="70431"/>
          <a:stretch/>
        </p:blipFill>
        <p:spPr bwMode="auto">
          <a:xfrm>
            <a:off x="609600" y="2266950"/>
            <a:ext cx="7935938" cy="1019700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" y="848810"/>
            <a:ext cx="739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SNOPT recognizes numerical values in the bound fields and not specific dates.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Use any of the epoch units: EpSec, EpMin, EpHr, EpDay, or EpYr.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Each unit represents the time ahead of, or behind, the given initial value </a:t>
            </a:r>
          </a:p>
        </p:txBody>
      </p:sp>
    </p:spTree>
    <p:extLst>
      <p:ext uri="{BB962C8B-B14F-4D97-AF65-F5344CB8AC3E}">
        <p14:creationId xmlns:p14="http://schemas.microsoft.com/office/powerpoint/2010/main" val="332944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SNOPT Lunar Trajectory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9965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STK Use Case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772676"/>
            <a:ext cx="6019799" cy="925830"/>
          </a:xfrm>
        </p:spPr>
        <p:txBody>
          <a:bodyPr/>
          <a:lstStyle/>
          <a:p>
            <a:r>
              <a:rPr lang="en-US" sz="2800" dirty="0" smtClean="0"/>
              <a:t>SNOPT Targeting Profile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844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SNOPT Lunar Trajectory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895350"/>
            <a:ext cx="6553202" cy="35814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The Six Mission Highlights 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Mission Outline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Differential Corrector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SNOPT Minimum Delta-V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SNOPT Minimum Time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Results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Future Research</a:t>
            </a:r>
          </a:p>
        </p:txBody>
      </p:sp>
    </p:spTree>
    <p:extLst>
      <p:ext uri="{BB962C8B-B14F-4D97-AF65-F5344CB8AC3E}">
        <p14:creationId xmlns:p14="http://schemas.microsoft.com/office/powerpoint/2010/main" val="107434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Outline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" t="15741" r="1053" b="44360"/>
          <a:stretch/>
        </p:blipFill>
        <p:spPr bwMode="auto">
          <a:xfrm>
            <a:off x="1235761" y="1630762"/>
            <a:ext cx="6384240" cy="1556110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61" y="3295980"/>
            <a:ext cx="6391275" cy="15561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8600" y="848810"/>
            <a:ext cx="739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Spacecraft launched from Cape Canaveral into Earth orbit, underwent an impulsive maneuver to reach the Moon, and then entered lunar orbit.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Goal to show how SNOPT can be used to optimize deep space missions.</a:t>
            </a:r>
          </a:p>
        </p:txBody>
      </p:sp>
    </p:spTree>
    <p:extLst>
      <p:ext uri="{BB962C8B-B14F-4D97-AF65-F5344CB8AC3E}">
        <p14:creationId xmlns:p14="http://schemas.microsoft.com/office/powerpoint/2010/main" val="27521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Corrector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61150"/>
            <a:ext cx="3962400" cy="3266673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151" y="1261149"/>
            <a:ext cx="4482904" cy="3266674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28600" y="848810"/>
            <a:ext cx="7391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Differential Corrector trajectory between Earth and the Moon </a:t>
            </a:r>
          </a:p>
        </p:txBody>
      </p:sp>
    </p:spTree>
    <p:extLst>
      <p:ext uri="{BB962C8B-B14F-4D97-AF65-F5344CB8AC3E}">
        <p14:creationId xmlns:p14="http://schemas.microsoft.com/office/powerpoint/2010/main" val="155524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SNOPT Minimum Delta-V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68161"/>
            <a:ext cx="8229600" cy="22951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48810"/>
            <a:ext cx="739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Differential Corrector Spacecraft was copied and pasted into the object browser.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Differential Corrector profiles were replaced with SNOPT profiles.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Delta-V results were added to both maneuver segments and minimized.</a:t>
            </a:r>
          </a:p>
        </p:txBody>
      </p:sp>
    </p:spTree>
    <p:extLst>
      <p:ext uri="{BB962C8B-B14F-4D97-AF65-F5344CB8AC3E}">
        <p14:creationId xmlns:p14="http://schemas.microsoft.com/office/powerpoint/2010/main" val="51782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SNOPT Minimum Delta-V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61149"/>
            <a:ext cx="3995224" cy="3266674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496" y="1261149"/>
            <a:ext cx="4482904" cy="3266674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28600" y="848810"/>
            <a:ext cx="7391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Optimized trajectory for minimum total delta-v between the two maneuvers</a:t>
            </a:r>
          </a:p>
        </p:txBody>
      </p:sp>
    </p:spTree>
    <p:extLst>
      <p:ext uri="{BB962C8B-B14F-4D97-AF65-F5344CB8AC3E}">
        <p14:creationId xmlns:p14="http://schemas.microsoft.com/office/powerpoint/2010/main" val="120195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SNOPT Minimum Time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864644"/>
            <a:ext cx="8305800" cy="24523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48810"/>
            <a:ext cx="739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Differential Corrector Spacecraft was copied and pasted into the object browser.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Differential Corrector profiles were replaced with SNOPT profiles.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Duration result was added to the </a:t>
            </a:r>
            <a:r>
              <a:rPr lang="en-US" sz="1500" i="1" dirty="0" smtClean="0"/>
              <a:t>To Moon </a:t>
            </a:r>
            <a:r>
              <a:rPr lang="en-US" sz="1500" dirty="0" smtClean="0"/>
              <a:t>propagate segment and minimized.</a:t>
            </a:r>
          </a:p>
        </p:txBody>
      </p:sp>
    </p:spTree>
    <p:extLst>
      <p:ext uri="{BB962C8B-B14F-4D97-AF65-F5344CB8AC3E}">
        <p14:creationId xmlns:p14="http://schemas.microsoft.com/office/powerpoint/2010/main" val="124614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SNOPT Minimum Time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72" y="1260798"/>
            <a:ext cx="3995224" cy="3248210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496" y="1262850"/>
            <a:ext cx="4482904" cy="3266674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28600" y="848810"/>
            <a:ext cx="7391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Optimized trajectory for minimum travel duration between Earth and the Moon </a:t>
            </a:r>
          </a:p>
        </p:txBody>
      </p:sp>
    </p:spTree>
    <p:extLst>
      <p:ext uri="{BB962C8B-B14F-4D97-AF65-F5344CB8AC3E}">
        <p14:creationId xmlns:p14="http://schemas.microsoft.com/office/powerpoint/2010/main" val="66177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695347" y="2495550"/>
            <a:ext cx="7753305" cy="14938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848810"/>
            <a:ext cx="73914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1" dirty="0" smtClean="0"/>
              <a:t>SNOPT_DeltaV </a:t>
            </a:r>
            <a:r>
              <a:rPr lang="en-US" sz="1500" dirty="0" smtClean="0"/>
              <a:t>Spacecraft had the lowest total Delta-V of 3877.22 m/sec. </a:t>
            </a:r>
            <a:endParaRPr lang="en-US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Saved about 61 m/sec of total Delta-V</a:t>
            </a:r>
          </a:p>
          <a:p>
            <a:pPr lvl="1"/>
            <a:endParaRPr lang="en-US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i="1" dirty="0" smtClean="0"/>
              <a:t>SNOPT_Time</a:t>
            </a:r>
            <a:r>
              <a:rPr lang="en-US" sz="1500" dirty="0" smtClean="0"/>
              <a:t> Spacecraft had the lowest duration value of 46.41 hours.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i="1" dirty="0" smtClean="0"/>
              <a:t>Saved about 43 hours of travel time from the Earth to the Moon.</a:t>
            </a:r>
          </a:p>
        </p:txBody>
      </p:sp>
    </p:spTree>
    <p:extLst>
      <p:ext uri="{BB962C8B-B14F-4D97-AF65-F5344CB8AC3E}">
        <p14:creationId xmlns:p14="http://schemas.microsoft.com/office/powerpoint/2010/main" val="28822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0" y="4672160"/>
            <a:ext cx="8686800" cy="382486"/>
          </a:xfrm>
        </p:spPr>
        <p:txBody>
          <a:bodyPr/>
          <a:lstStyle/>
          <a:p>
            <a:r>
              <a:rPr lang="en-US" dirty="0" smtClean="0"/>
              <a:t>Earth View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965" y="208064"/>
            <a:ext cx="4779328" cy="4425089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8286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0" y="4695814"/>
            <a:ext cx="8686800" cy="382486"/>
          </a:xfrm>
        </p:spPr>
        <p:txBody>
          <a:bodyPr/>
          <a:lstStyle/>
          <a:p>
            <a:r>
              <a:rPr lang="en-US" dirty="0" smtClean="0"/>
              <a:t>Moon View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724" y="208064"/>
            <a:ext cx="4820551" cy="4463257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8782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The Three Key Tabs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Variables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Options 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Log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SNOPT Targeting 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2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78998" y="4688252"/>
            <a:ext cx="8686800" cy="382486"/>
          </a:xfrm>
        </p:spPr>
        <p:txBody>
          <a:bodyPr/>
          <a:lstStyle/>
          <a:p>
            <a:r>
              <a:rPr lang="en-US" dirty="0" smtClean="0"/>
              <a:t>Earth View with ECI Grid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601" y="208064"/>
            <a:ext cx="5500797" cy="4441276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596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72013" y="4628190"/>
            <a:ext cx="3399971" cy="382486"/>
          </a:xfrm>
        </p:spPr>
        <p:txBody>
          <a:bodyPr/>
          <a:lstStyle/>
          <a:p>
            <a:r>
              <a:rPr lang="en-US" dirty="0" smtClean="0"/>
              <a:t>Moon View with CBI Grid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996" y="208064"/>
            <a:ext cx="6442007" cy="438866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687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Research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2122733"/>
            <a:ext cx="8305800" cy="16109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4881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Run this lunar trajectory and target different constraints such as mean eccentricity and signed eccentricity instead of eccentricity.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Run this lunar trajectory with IPOPT profiles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Run this </a:t>
            </a:r>
            <a:r>
              <a:rPr lang="en-US" sz="1500" dirty="0"/>
              <a:t>lunar trajectory with different propagators such as point mass, J2, and J4. 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3107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819150"/>
            <a:ext cx="8686800" cy="370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P. E. Gill, W. Murray, M. A. Saunders, and E. Wong. 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User’s Guide for SNOPT Version 7.6: Software for Large-Scale Nonlinear Programming</a:t>
            </a:r>
            <a:r>
              <a:rPr lang="en-US" sz="1500" i="1" dirty="0">
                <a:solidFill>
                  <a:srgbClr val="333333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∗</a:t>
            </a:r>
            <a:r>
              <a:rPr lang="en-US" sz="15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</a:t>
            </a:r>
            <a:endParaRPr lang="en-US" sz="15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Jan</a:t>
            </a:r>
            <a:r>
              <a:rPr lang="en-US" sz="15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2017, </a:t>
            </a:r>
            <a:r>
              <a:rPr lang="en-US" sz="15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www.sbsi-sol-optimize.com/manuals/SNOPT Manual.pdf.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“Sparse Nonlinear Optimizer (SNOPT) Profile.” 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Analytical Graphics Inc., July 2018, 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i="1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help.agi.com/stk/11.4.0/index.htm#gator/ab-SNOPTprofile.htm#Var.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3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Special thanks </a:t>
            </a:r>
            <a:r>
              <a:rPr lang="en-US" sz="13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to….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3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Pradipto Ghosh, </a:t>
            </a:r>
            <a:r>
              <a:rPr lang="en-US" sz="13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Cody Short, Austin </a:t>
            </a:r>
            <a:r>
              <a:rPr lang="en-US" sz="13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Claybrook, Kyle Kochel, Ethan Whitaker, John Thompson, Jens Ramrath, Kate Lane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3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…and the entire AGI team! </a:t>
            </a:r>
            <a:endParaRPr lang="en-US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15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Two Main Sections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Decision Variables (Controls)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Objectives and Constraints (Results)</a:t>
            </a:r>
          </a:p>
        </p:txBody>
      </p:sp>
    </p:spTree>
    <p:extLst>
      <p:ext uri="{BB962C8B-B14F-4D97-AF65-F5344CB8AC3E}">
        <p14:creationId xmlns:p14="http://schemas.microsoft.com/office/powerpoint/2010/main" val="238645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Variables (Controls)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634167"/>
            <a:ext cx="8915400" cy="2743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8600" y="819150"/>
            <a:ext cx="7162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Key Takeaway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The upper and lower bounds can be changed if the user wants to further constraint SNOPT. This will help with convergence.</a:t>
            </a:r>
          </a:p>
        </p:txBody>
      </p:sp>
    </p:spTree>
    <p:extLst>
      <p:ext uri="{BB962C8B-B14F-4D97-AF65-F5344CB8AC3E}">
        <p14:creationId xmlns:p14="http://schemas.microsoft.com/office/powerpoint/2010/main" val="316981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and Constraints (Results)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3" y="1911013"/>
            <a:ext cx="8822531" cy="2743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895350"/>
            <a:ext cx="716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Key Takeaway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If the goal is changed to minimize, SNOPT will ignore the bounds, and change the controls, in order to make the selected result as small as possible. In order to maximize a result, the weight needs to be changed from 1 to -1.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166252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Two Main Sections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Iteration Limits and Tolerances</a:t>
            </a:r>
          </a:p>
          <a:p>
            <a:pPr lvl="1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SNOPT Option Specifications File</a:t>
            </a:r>
          </a:p>
        </p:txBody>
      </p:sp>
    </p:spTree>
    <p:extLst>
      <p:ext uri="{BB962C8B-B14F-4D97-AF65-F5344CB8AC3E}">
        <p14:creationId xmlns:p14="http://schemas.microsoft.com/office/powerpoint/2010/main" val="18617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Limits and Tolerances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895350"/>
            <a:ext cx="716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Key Takeaway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The value for both iterations and tolerances is dependent on the problem the user is trying to solve, and if one set of values </a:t>
            </a:r>
            <a:r>
              <a:rPr lang="en-US" sz="1500" dirty="0" smtClean="0"/>
              <a:t>is </a:t>
            </a:r>
            <a:r>
              <a:rPr lang="en-US" sz="1500" dirty="0"/>
              <a:t>not converging, then they can always be changed to better suit the problem at hand. </a:t>
            </a:r>
            <a:endParaRPr lang="en-US" sz="1500" dirty="0" smtClean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018" y="1923615"/>
            <a:ext cx="6449964" cy="27946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8395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I text beta 08">
  <a:themeElements>
    <a:clrScheme name="AGI r06">
      <a:dk1>
        <a:sysClr val="windowText" lastClr="000000"/>
      </a:dk1>
      <a:lt1>
        <a:sysClr val="window" lastClr="FFFFFF"/>
      </a:lt1>
      <a:dk2>
        <a:srgbClr val="00274C"/>
      </a:dk2>
      <a:lt2>
        <a:srgbClr val="FFFFFF"/>
      </a:lt2>
      <a:accent1>
        <a:srgbClr val="7198C9"/>
      </a:accent1>
      <a:accent2>
        <a:srgbClr val="C59155"/>
      </a:accent2>
      <a:accent3>
        <a:srgbClr val="46688C"/>
      </a:accent3>
      <a:accent4>
        <a:srgbClr val="A0D2FF"/>
      </a:accent4>
      <a:accent5>
        <a:srgbClr val="875A2C"/>
      </a:accent5>
      <a:accent6>
        <a:srgbClr val="F0CC66"/>
      </a:accent6>
      <a:hlink>
        <a:srgbClr val="009DDA"/>
      </a:hlink>
      <a:folHlink>
        <a:srgbClr val="009D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/>
        <a:effectLst/>
      </a:spPr>
      <a:bodyPr rtlCol="0" anchor="ctr"/>
      <a:lstStyle>
        <a:defPPr algn="ctr">
          <a:defRPr sz="1500"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5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AGI text beta 08">
  <a:themeElements>
    <a:clrScheme name="AGI r06">
      <a:dk1>
        <a:sysClr val="windowText" lastClr="000000"/>
      </a:dk1>
      <a:lt1>
        <a:sysClr val="window" lastClr="FFFFFF"/>
      </a:lt1>
      <a:dk2>
        <a:srgbClr val="00274C"/>
      </a:dk2>
      <a:lt2>
        <a:srgbClr val="FFFFFF"/>
      </a:lt2>
      <a:accent1>
        <a:srgbClr val="7198C9"/>
      </a:accent1>
      <a:accent2>
        <a:srgbClr val="C59155"/>
      </a:accent2>
      <a:accent3>
        <a:srgbClr val="46688C"/>
      </a:accent3>
      <a:accent4>
        <a:srgbClr val="A0D2FF"/>
      </a:accent4>
      <a:accent5>
        <a:srgbClr val="875A2C"/>
      </a:accent5>
      <a:accent6>
        <a:srgbClr val="F0CC66"/>
      </a:accent6>
      <a:hlink>
        <a:srgbClr val="009DDA"/>
      </a:hlink>
      <a:folHlink>
        <a:srgbClr val="009D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/>
        <a:effectLst/>
      </a:spPr>
      <a:bodyPr rtlCol="0" anchor="ctr"/>
      <a:lstStyle>
        <a:defPPr algn="ctr">
          <a:defRPr sz="1500"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5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Them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b62acec-dd42-4655-94e6-7425dc18696b">PMZ2WEQXF5MU-58-333</_dlc_DocId>
    <_dlc_DocIdUrl xmlns="3b62acec-dd42-4655-94e6-7425dc18696b">
      <Url>https://otsf.sharepoint.com/intranet/marketing/_layouts/15/DocIdRedir.aspx?ID=PMZ2WEQXF5MU-58-333</Url>
      <Description>PMZ2WEQXF5MU-58-333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5A1C6396FA24CA484A0FED4B6FF47" ma:contentTypeVersion="4" ma:contentTypeDescription="Create a new document." ma:contentTypeScope="" ma:versionID="0a85c948aa7097939e68d0e3ad173cb6">
  <xsd:schema xmlns:xsd="http://www.w3.org/2001/XMLSchema" xmlns:xs="http://www.w3.org/2001/XMLSchema" xmlns:p="http://schemas.microsoft.com/office/2006/metadata/properties" xmlns:ns2="3b62acec-dd42-4655-94e6-7425dc18696b" xmlns:ns3="facd56cc-dc18-4651-a610-54db32053a18" targetNamespace="http://schemas.microsoft.com/office/2006/metadata/properties" ma:root="true" ma:fieldsID="f04a41759d35483961f985cc10418933" ns2:_="" ns3:_="">
    <xsd:import namespace="3b62acec-dd42-4655-94e6-7425dc18696b"/>
    <xsd:import namespace="facd56cc-dc18-4651-a610-54db32053a1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62acec-dd42-4655-94e6-7425dc18696b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cd56cc-dc18-4651-a610-54db32053a18" elementFormDefault="qualified">
    <xsd:import namespace="http://schemas.microsoft.com/office/2006/documentManagement/types"/>
    <xsd:import namespace="http://schemas.microsoft.com/office/infopath/2007/PartnerControls"/>
    <xsd:element name="SharedWithUsers" ma:index="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ED570EA-EF0A-46FB-9C64-A6AF223F37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0D78-0F77-4A08-BD10-5F252FE03726}">
  <ds:schemaRefs>
    <ds:schemaRef ds:uri="http://purl.org/dc/terms/"/>
    <ds:schemaRef ds:uri="http://schemas.openxmlformats.org/package/2006/metadata/core-properties"/>
    <ds:schemaRef ds:uri="facd56cc-dc18-4651-a610-54db32053a18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3b62acec-dd42-4655-94e6-7425dc18696b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03C7588-E3FB-4E1F-A91B-1C3F05CF24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62acec-dd42-4655-94e6-7425dc18696b"/>
    <ds:schemaRef ds:uri="facd56cc-dc18-4651-a610-54db32053a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5C750B9-D1A5-487A-A1E8-E44D5957A34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13712</TotalTime>
  <Words>1025</Words>
  <Application>Microsoft Office PowerPoint</Application>
  <PresentationFormat>On-screen Show (16:9)</PresentationFormat>
  <Paragraphs>157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Cambria Math</vt:lpstr>
      <vt:lpstr>Franklin Gothic Medium</vt:lpstr>
      <vt:lpstr>Times New Roman</vt:lpstr>
      <vt:lpstr>Wingdings 2</vt:lpstr>
      <vt:lpstr>AGI text beta 08</vt:lpstr>
      <vt:lpstr>1_AGI text beta 08</vt:lpstr>
      <vt:lpstr>Theme 2</vt:lpstr>
      <vt:lpstr>Sparse Nonlinear Optimizer Profile  (SNOPT)</vt:lpstr>
      <vt:lpstr>Outline</vt:lpstr>
      <vt:lpstr>STK Use Case</vt:lpstr>
      <vt:lpstr>SNOPT Targeting Profile</vt:lpstr>
      <vt:lpstr>Variables</vt:lpstr>
      <vt:lpstr>Decision Variables (Controls)</vt:lpstr>
      <vt:lpstr>Objectives and Constraints (Results)</vt:lpstr>
      <vt:lpstr>Options</vt:lpstr>
      <vt:lpstr>Iteration Limits and Tolerances</vt:lpstr>
      <vt:lpstr>SNOPT Option Specifications File</vt:lpstr>
      <vt:lpstr>Log</vt:lpstr>
      <vt:lpstr>Parameters</vt:lpstr>
      <vt:lpstr>Matrix Statistics</vt:lpstr>
      <vt:lpstr>Major Iteration Log</vt:lpstr>
      <vt:lpstr>Exit Summary</vt:lpstr>
      <vt:lpstr>Constraints</vt:lpstr>
      <vt:lpstr>Variables</vt:lpstr>
      <vt:lpstr>Log Customization</vt:lpstr>
      <vt:lpstr>Log Customization</vt:lpstr>
      <vt:lpstr>Log Customization</vt:lpstr>
      <vt:lpstr>Log Customization</vt:lpstr>
      <vt:lpstr>STK Use Case</vt:lpstr>
      <vt:lpstr>Tips and Tricks</vt:lpstr>
      <vt:lpstr>Local Optimality</vt:lpstr>
      <vt:lpstr>Constraints</vt:lpstr>
      <vt:lpstr>Major vs. Minor</vt:lpstr>
      <vt:lpstr>Scaling</vt:lpstr>
      <vt:lpstr>Epoch Control</vt:lpstr>
      <vt:lpstr>SNOPT Lunar Trajectory</vt:lpstr>
      <vt:lpstr>SNOPT Lunar Trajectory</vt:lpstr>
      <vt:lpstr>Mission Outline</vt:lpstr>
      <vt:lpstr>Differential Corrector</vt:lpstr>
      <vt:lpstr>SNOPT Minimum Delta-V</vt:lpstr>
      <vt:lpstr>SNOPT Minimum Delta-V</vt:lpstr>
      <vt:lpstr>SNOPT Minimum Time</vt:lpstr>
      <vt:lpstr>SNOPT Minimum Time</vt:lpstr>
      <vt:lpstr>Results</vt:lpstr>
      <vt:lpstr>Earth View</vt:lpstr>
      <vt:lpstr>Moon View</vt:lpstr>
      <vt:lpstr>Earth View with ECI Grid</vt:lpstr>
      <vt:lpstr>Moon View with CBI Grid</vt:lpstr>
      <vt:lpstr>Future Research</vt:lpstr>
      <vt:lpstr>References</vt:lpstr>
    </vt:vector>
  </TitlesOfParts>
  <Company>AGI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Martin</dc:creator>
  <cp:lastModifiedBy>McElrath, Thomas</cp:lastModifiedBy>
  <cp:revision>371</cp:revision>
  <dcterms:created xsi:type="dcterms:W3CDTF">2016-06-23T18:01:31Z</dcterms:created>
  <dcterms:modified xsi:type="dcterms:W3CDTF">2018-07-30T18:55:18Z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0x010100EEC5A1C6396FA24CA484A0FED4B6FF47</vt:lpwstr>
  </property>
  <property fmtid="{D5CDD505-2E9C-101B-9397-08002B2CF9AE}" pid="3" name="_dlc_DocIdItemGuid">
    <vt:lpwstr>2cb585db-ce98-4444-bcf1-f3138f391776</vt:lpwstr>
  </property>
</Properties>
</file>